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256" r:id="rId2"/>
    <p:sldId id="260" r:id="rId3"/>
    <p:sldId id="261" r:id="rId4"/>
    <p:sldId id="262" r:id="rId5"/>
    <p:sldId id="263" r:id="rId6"/>
    <p:sldId id="264" r:id="rId7"/>
    <p:sldId id="269" r:id="rId8"/>
    <p:sldId id="273" r:id="rId9"/>
    <p:sldId id="274" r:id="rId10"/>
    <p:sldId id="275" r:id="rId11"/>
    <p:sldId id="268" r:id="rId12"/>
    <p:sldId id="265" r:id="rId13"/>
    <p:sldId id="257" r:id="rId14"/>
    <p:sldId id="259" r:id="rId15"/>
    <p:sldId id="258" r:id="rId16"/>
    <p:sldId id="278" r:id="rId17"/>
    <p:sldId id="280" r:id="rId18"/>
    <p:sldId id="279" r:id="rId19"/>
    <p:sldId id="281" r:id="rId20"/>
    <p:sldId id="282" r:id="rId21"/>
    <p:sldId id="266" r:id="rId22"/>
    <p:sldId id="283" r:id="rId23"/>
    <p:sldId id="286" r:id="rId24"/>
    <p:sldId id="287" r:id="rId25"/>
    <p:sldId id="288" r:id="rId26"/>
    <p:sldId id="289" r:id="rId27"/>
    <p:sldId id="290" r:id="rId28"/>
    <p:sldId id="291" r:id="rId29"/>
    <p:sldId id="285" r:id="rId30"/>
    <p:sldId id="292" r:id="rId31"/>
    <p:sldId id="293" r:id="rId32"/>
    <p:sldId id="267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277" r:id="rId45"/>
    <p:sldId id="276" r:id="rId46"/>
    <p:sldId id="271" r:id="rId47"/>
    <p:sldId id="272" r:id="rId48"/>
    <p:sldId id="270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88"/>
    <p:restoredTop sz="94728"/>
  </p:normalViewPr>
  <p:slideViewPr>
    <p:cSldViewPr snapToGrid="0" snapToObjects="1">
      <p:cViewPr varScale="1">
        <p:scale>
          <a:sx n="208" d="100"/>
          <a:sy n="208" d="100"/>
        </p:scale>
        <p:origin x="208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6D28-9727-F74D-8FFE-5C64B985FF70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24626-05C8-9842-A434-155C3972E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53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8395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322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57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904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18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1091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1367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093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594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08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721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6063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209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409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31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4243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5412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65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199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6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659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06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08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839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71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286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A24626-05C8-9842-A434-155C3972EE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06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393C5-7F18-1645-8A3E-3873BE46B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206C4-2D9A-7D45-8B30-64A28593B6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75E3F-957E-F54F-AF18-BAD2A310D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83FEB-4972-5A42-B7E7-77DA50561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758D0-7F80-0A43-B0DE-EC3131D7E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2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FF3C-BF48-0649-91D1-A174757A7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3D5DD1-A492-7944-AFA4-845276E3D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5B40-2DB6-C941-BDB7-994F47CB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67C71-BF0E-1946-9DEF-B1EA9F6BE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770CA-A690-0D4B-AF3D-5516EF17D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71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377F2-00CB-B444-8941-F284633C84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CD2DFB-89DB-DF4B-A20C-5E8FF819F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797BE-DF68-FB4E-92F5-D153C9E3A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42533-821E-BD4E-ADCB-F7A2B43F0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87E13-4EA9-9847-ACAD-F2D004221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16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5632B-C3B1-9F4C-B651-1DBB41F5F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4D6DE-D8B3-C648-8A15-F8929D270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D69C7-317F-6746-93E7-B3DD68205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F269A-B393-5C4C-8B5F-2AAE09B87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5C3A9-64F9-C54E-8A14-164BDC95C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59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FE900-55D7-2B45-A21C-33AD1FC9D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A12303-6369-7F4E-99FE-A6B85DC87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F74E3-8CA9-2D40-9A5A-29E77C9D0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3E02E-A3A1-F447-BDF9-80E212C62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8C8C2-1A37-A848-8B1B-F43127C60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765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A7F97-ADA0-5E41-9CBE-1E16A4F8C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E90CD-3723-8C43-AF31-EFCDBB892D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0613D8-89DB-E54F-8A1E-D7C104D25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6057AC-6645-BB49-A09C-A53CD2F70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EB581-99C8-134B-A61D-3E99F145B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A1E3D-33FD-1649-BBDA-0A22EBA0D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023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CAA41-F315-2549-BFD4-DA4955214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893F9-E387-3E49-BBCE-76237F368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1A0FC-8FBC-D24A-97CD-84944489F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C879BD-9CF3-3743-8439-52CF130A0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C448EF-21E7-2449-9490-A7F03ED951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83FD0C-6D2D-A644-9403-444CB7ECE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4AD2DF-BAF7-EB49-8B29-28ACFE422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7886C0-B27C-7B4E-9495-BD08189CD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444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94E7-6351-B441-B23A-77590CC7B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3A469C-EBDC-7C43-BC11-E0275A15B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2C6CE-28E3-DB46-8B0E-4832ED6F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65EDB8-730A-384F-BFB6-AC55F04EE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48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04CB9E-6726-5940-81D8-A99E01362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25B10D-909C-F245-98D1-1ECD21EED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C4E5B0-078D-E946-ADB5-A66B1971E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642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A6C8-A36F-454B-A3D7-3555997EA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66655-32B5-CE45-8AED-0A56DA3B1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6E1FF0-4359-9E48-BC52-71C8A32903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E6F54B-7864-9F46-9FB4-EFDBB79DD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5F19E0-CD10-8E4A-917D-D4854A44A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33896-178A-724A-93F7-3CA823CF7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923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4EAC-301E-4B46-AFBF-E1AAFB41B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D8BBF-C6F0-E24C-87E9-C3EADFF3D3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1F50E-E880-5040-A8D8-C3AA7FCD6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6763A-0CA9-E442-AA4C-E1243D57A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3BE48C-35C7-BB46-9F72-5B647DFE3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D97AA-024B-B544-8A5A-91879542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47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B59AD8-2102-B94D-A021-8A1899299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50269-EA7F-214E-9B15-C0A427FF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A579E-CE39-9349-8D9A-6CDA35A78C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1DE50-813D-8C43-B906-5ED43C297FB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8B682-BBD1-8441-8AA7-028CE08CE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688C8-C7C2-D74D-9E40-2481B7C21F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30EFF-AE36-F446-BA2C-7109F0C43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8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al.archives-ouvertes.fr/hal-01848442/document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cbsnews.com/news/reading-my-mind/" TargetMode="Externa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ing.acm.org/binaries/content/assets/leaning-center/webinar-slides/2017/mitchell_acmwebinar_june2017_final.pdf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ewhavenbiz.com/article/yale-president-opens-imaging-center-with-brain-power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ityweekly.net/utah/brain-chip-may-help-the-blind-se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searchgate.net/publication/322549090_Soft_Neural_Interfaces_for_Ultrathin_Electronic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1C2C7-9057-F341-B02D-3AB561703B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Cognitive Neuroscience and NLP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39723-B8E4-0344-BA1C-A9A0F926DC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CPSC 677, Fall 2020</a:t>
            </a:r>
          </a:p>
          <a:p>
            <a:r>
              <a:rPr lang="en-US" dirty="0"/>
              <a:t>Sam Fereidooni</a:t>
            </a:r>
          </a:p>
        </p:txBody>
      </p:sp>
    </p:spTree>
    <p:extLst>
      <p:ext uri="{BB962C8B-B14F-4D97-AF65-F5344CB8AC3E}">
        <p14:creationId xmlns:p14="http://schemas.microsoft.com/office/powerpoint/2010/main" val="2212768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3) Interpretability</a:t>
            </a:r>
          </a:p>
        </p:txBody>
      </p:sp>
    </p:spTree>
    <p:extLst>
      <p:ext uri="{BB962C8B-B14F-4D97-AF65-F5344CB8AC3E}">
        <p14:creationId xmlns:p14="http://schemas.microsoft.com/office/powerpoint/2010/main" val="4024683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DF6A7-3EC1-FE41-BC69-19CFC72AA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Image Encoding and Decoding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A82CB-50D8-2149-9E44-F44902346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Encoding models</a:t>
            </a:r>
          </a:p>
          <a:p>
            <a:pPr lvl="1"/>
            <a:r>
              <a:rPr lang="en-US" dirty="0"/>
              <a:t>Predict the pattern of brain activity elicited by a particular set of experimental conditions</a:t>
            </a:r>
          </a:p>
          <a:p>
            <a:r>
              <a:rPr lang="en-US" dirty="0"/>
              <a:t>Decoding models</a:t>
            </a:r>
          </a:p>
          <a:p>
            <a:pPr lvl="1"/>
            <a:r>
              <a:rPr lang="en-US" dirty="0"/>
              <a:t>Predict the experimental condition(s) (or their proxies) that elicited a certain pattern of brain activity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6C23EA-7E80-E641-88B3-510B82E80C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00"/>
          <a:stretch/>
        </p:blipFill>
        <p:spPr>
          <a:xfrm>
            <a:off x="929570" y="4590486"/>
            <a:ext cx="10332859" cy="15864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6089B9-C9DA-9440-8104-C4FB73F0E337}"/>
              </a:ext>
            </a:extLst>
          </p:cNvPr>
          <p:cNvSpPr txBox="1"/>
          <p:nvPr/>
        </p:nvSpPr>
        <p:spPr>
          <a:xfrm>
            <a:off x="8632591" y="6581001"/>
            <a:ext cx="35900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" pitchFamily="2" charset="0"/>
                <a:hlinkClick r:id="rId4"/>
              </a:rPr>
              <a:t>https://hal.archives-ouvertes.fr/hal-01848442/document</a:t>
            </a:r>
            <a:endParaRPr 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77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72" y="2766218"/>
            <a:ext cx="11298056" cy="1325563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/>
              <a:t>Paper #1: “Predicting Human Brain Activity</a:t>
            </a:r>
            <a:br>
              <a:rPr lang="en-US" sz="4000" b="1" dirty="0"/>
            </a:br>
            <a:r>
              <a:rPr lang="en-US" sz="4000" b="1" dirty="0"/>
              <a:t>Associated with the Meanings</a:t>
            </a:r>
            <a:br>
              <a:rPr lang="en-US" sz="4000" b="1" dirty="0"/>
            </a:br>
            <a:r>
              <a:rPr lang="en-US" sz="4000" b="1" dirty="0"/>
              <a:t>of Nouns”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5C810D-F1D8-8A42-B684-2A33206D964C}"/>
              </a:ext>
            </a:extLst>
          </p:cNvPr>
          <p:cNvSpPr txBox="1">
            <a:spLocks/>
          </p:cNvSpPr>
          <p:nvPr/>
        </p:nvSpPr>
        <p:spPr>
          <a:xfrm>
            <a:off x="446972" y="4091781"/>
            <a:ext cx="11298056" cy="1647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/>
              <a:t>Tom M. Mitchell, Svetlana V. </a:t>
            </a:r>
            <a:r>
              <a:rPr lang="en-US" sz="1400" dirty="0" err="1"/>
              <a:t>Shinkareva</a:t>
            </a:r>
            <a:r>
              <a:rPr lang="en-US" sz="1400" dirty="0"/>
              <a:t>, Andrew Carlson, Kai-Min Chang, Vicente L. Malave, Robert A. Mason, Marcel A. Just</a:t>
            </a:r>
          </a:p>
          <a:p>
            <a:pPr algn="ctr"/>
            <a:r>
              <a:rPr lang="en-US" sz="1400" i="1" dirty="0"/>
              <a:t>Science</a:t>
            </a:r>
          </a:p>
        </p:txBody>
      </p:sp>
    </p:spTree>
    <p:extLst>
      <p:ext uri="{BB962C8B-B14F-4D97-AF65-F5344CB8AC3E}">
        <p14:creationId xmlns:p14="http://schemas.microsoft.com/office/powerpoint/2010/main" val="2984176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C148-F894-8648-A295-1BF0EB5F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Mitchell et al. (2008),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C255-7341-6948-98A4-5C1E1360F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large-scale study to demonstrate that words (concrete nouns in this case) can be predicted from brain imaging data</a:t>
            </a:r>
          </a:p>
          <a:p>
            <a:r>
              <a:rPr lang="en-US" dirty="0"/>
              <a:t>Authors encode fMRI data by learning a linear mapping with a distributional semantic model (based on word co-</a:t>
            </a:r>
            <a:r>
              <a:rPr lang="en-US" dirty="0" err="1"/>
              <a:t>occurences</a:t>
            </a:r>
            <a:r>
              <a:rPr lang="en-US" dirty="0"/>
              <a:t> with 25 manually selected verbs)</a:t>
            </a:r>
          </a:p>
          <a:p>
            <a:r>
              <a:rPr lang="en-US" dirty="0"/>
              <a:t>All participant models predicted brain activity significantly above chance levels, and features learned by the linear mapping cohere with findings in cognitive neuroscience</a:t>
            </a:r>
          </a:p>
        </p:txBody>
      </p:sp>
    </p:spTree>
    <p:extLst>
      <p:ext uri="{BB962C8B-B14F-4D97-AF65-F5344CB8AC3E}">
        <p14:creationId xmlns:p14="http://schemas.microsoft.com/office/powerpoint/2010/main" val="2355547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C148-F894-8648-A295-1BF0EB5F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Mitchell et al. (2008), </a:t>
            </a:r>
            <a:r>
              <a:rPr lang="en-US" i="1" dirty="0"/>
              <a:t>60 Minutes</a:t>
            </a:r>
          </a:p>
        </p:txBody>
      </p:sp>
      <p:pic>
        <p:nvPicPr>
          <p:cNvPr id="4" name="Reading Minds.mp4" descr="Reading Minds.mp4">
            <a:hlinkClick r:id="" action="ppaction://media"/>
            <a:extLst>
              <a:ext uri="{FF2B5EF4-FFF2-40B4-BE49-F238E27FC236}">
                <a16:creationId xmlns:a16="http://schemas.microsoft.com/office/drawing/2014/main" id="{CB9D5C99-6BF0-D44C-B3A8-A48223AEDA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5366" y="1690688"/>
            <a:ext cx="6481267" cy="486095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690C5C-7393-3E4C-8FAD-652D12D4A4FD}"/>
              </a:ext>
            </a:extLst>
          </p:cNvPr>
          <p:cNvSpPr txBox="1"/>
          <p:nvPr/>
        </p:nvSpPr>
        <p:spPr>
          <a:xfrm>
            <a:off x="8909733" y="6581001"/>
            <a:ext cx="38616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" pitchFamily="2" charset="0"/>
                <a:hlinkClick r:id="rId5"/>
              </a:rPr>
              <a:t>https://www.cbsnews.com/news/reading-my-mind/</a:t>
            </a:r>
            <a:endParaRPr 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33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C148-F894-8648-A295-1BF0EB5F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Mitchell et al. (2008),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C255-7341-6948-98A4-5C1E1360F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21920" cy="4351338"/>
          </a:xfrm>
        </p:spPr>
        <p:txBody>
          <a:bodyPr/>
          <a:lstStyle/>
          <a:p>
            <a:r>
              <a:rPr lang="en-US" dirty="0"/>
              <a:t>fMRI data:</a:t>
            </a:r>
          </a:p>
          <a:p>
            <a:pPr lvl="1"/>
            <a:r>
              <a:rPr lang="en-US" dirty="0"/>
              <a:t>fMRI data was collected from 9 participants, as each was presented with 60 concrete nouns (and their corresponding line drawings)</a:t>
            </a:r>
          </a:p>
          <a:p>
            <a:pPr lvl="1"/>
            <a:r>
              <a:rPr lang="en-US" dirty="0"/>
              <a:t>Stimuli included 5 items from each of 12 semantic categories (animals, body parts, tools, etc.)</a:t>
            </a:r>
          </a:p>
          <a:p>
            <a:pPr lvl="1"/>
            <a:r>
              <a:rPr lang="en-US" dirty="0"/>
              <a:t>During preprocessing, only data from the 500 most stable voxels was used (the voxels that exhibited consistent variation in activity across presentations)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AD617-C7A0-8445-B551-D04712769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0120" y="2825487"/>
            <a:ext cx="4302534" cy="23602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652397-63F2-9D48-80C7-22A25CCECA23}"/>
              </a:ext>
            </a:extLst>
          </p:cNvPr>
          <p:cNvSpPr txBox="1"/>
          <p:nvPr/>
        </p:nvSpPr>
        <p:spPr>
          <a:xfrm>
            <a:off x="4323414" y="6581001"/>
            <a:ext cx="78992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" pitchFamily="2" charset="0"/>
                <a:hlinkClick r:id="rId4"/>
              </a:rPr>
              <a:t>https://learning.acm.org/binaries/content/assets/leaning-center/webinar-slides/2017/mitchell_acmwebinar_june2017_final.pdf</a:t>
            </a:r>
            <a:endParaRPr 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3708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C148-F894-8648-A295-1BF0EB5F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Mitchell et al. (2008), Method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C255-7341-6948-98A4-5C1E1360F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Distributional semantic model:</a:t>
            </a:r>
          </a:p>
          <a:p>
            <a:pPr lvl="1"/>
            <a:r>
              <a:rPr lang="en-US" dirty="0"/>
              <a:t>The authors chose 25 verbs (referred to in the paper as “semantic features”) to serve as a proxy for sensory-motor features:</a:t>
            </a:r>
          </a:p>
          <a:p>
            <a:pPr lvl="2"/>
            <a:r>
              <a:rPr lang="en-US" dirty="0"/>
              <a:t>see, hear, listen, taste, smell, eat, touch, rub, lift, manipulate, run, push, fill, move, ride, say, fear, open, approach, near, enter, drive, wear, break, and clean</a:t>
            </a:r>
          </a:p>
          <a:p>
            <a:pPr lvl="1"/>
            <a:r>
              <a:rPr lang="en-US" dirty="0"/>
              <a:t>The word vector representation for each concrete noun consisted of a 25-dimensional vector of the word’s co-</a:t>
            </a:r>
            <a:r>
              <a:rPr lang="en-US" dirty="0" err="1"/>
              <a:t>occurences</a:t>
            </a:r>
            <a:r>
              <a:rPr lang="en-US" dirty="0"/>
              <a:t> with each of the 25 verbs (in a large text corpus)</a:t>
            </a:r>
          </a:p>
        </p:txBody>
      </p:sp>
    </p:spTree>
    <p:extLst>
      <p:ext uri="{BB962C8B-B14F-4D97-AF65-F5344CB8AC3E}">
        <p14:creationId xmlns:p14="http://schemas.microsoft.com/office/powerpoint/2010/main" val="2283413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C148-F894-8648-A295-1BF0EB5F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Mitchell et al. (2008), Method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C255-7341-6948-98A4-5C1E1360F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2546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Brain image encoding model:</a:t>
            </a:r>
          </a:p>
          <a:p>
            <a:pPr lvl="1"/>
            <a:r>
              <a:rPr lang="en-US" dirty="0"/>
              <a:t>Linear regression models were trained to predict activation in each voxel using the 25-dimensional word vector of a given concrete noun</a:t>
            </a:r>
          </a:p>
          <a:p>
            <a:pPr lvl="1"/>
            <a:r>
              <a:rPr lang="en-US" dirty="0"/>
              <a:t>Models were trained and evaluated on individual participant’s data (as is common in cognitive neuroscience)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AF46AB-7D1F-5049-881C-91BF9AB12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269" y="1901872"/>
            <a:ext cx="5527531" cy="360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7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C148-F894-8648-A295-1BF0EB5F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Mitchell et al. (2008), Method 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C255-7341-6948-98A4-5C1E1360F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Evaluation:</a:t>
            </a:r>
          </a:p>
          <a:p>
            <a:pPr lvl="1"/>
            <a:r>
              <a:rPr lang="en-US" dirty="0"/>
              <a:t>Models were trained using leave-two-out cross validation. For each participant, a model was trained on each group of 58 of the 60 concrete nouns and tasked with correctly predicting the brain recordings for the two left-out words</a:t>
            </a:r>
          </a:p>
          <a:p>
            <a:pPr lvl="2"/>
            <a:r>
              <a:rPr lang="en-US" dirty="0"/>
              <a:t>The cosine similarity between these two predicted recordings and the actual recordings of the two left-out words were computed to determine if the model’s predictions were accurate</a:t>
            </a:r>
          </a:p>
          <a:p>
            <a:pPr lvl="1"/>
            <a:r>
              <a:rPr lang="en-US" dirty="0"/>
              <a:t>Based on permutation testing, the authors determined that a model accuracy of 0.62 (for each participant) would be significant at </a:t>
            </a:r>
            <a:r>
              <a:rPr lang="en-US" i="1" dirty="0"/>
              <a:t>p </a:t>
            </a:r>
            <a:r>
              <a:rPr lang="en-US" dirty="0"/>
              <a:t>&lt; .05 from a distribution of null models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811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C148-F894-8648-A295-1BF0EB5F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Mitchell et al. (2008),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C255-7341-6948-98A4-5C1E1360F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nine participants exhibited accuracies significantly above chance (mean = .77, min = .68, max = .85)</a:t>
            </a:r>
          </a:p>
          <a:p>
            <a:r>
              <a:rPr lang="en-US" dirty="0"/>
              <a:t>When words in the same semantic category as the two left-out words were removed from the training data, all participant models continued to exhibit accuracies significantly above chance (mean = 0.7, min = .64, max = .78)</a:t>
            </a:r>
          </a:p>
          <a:p>
            <a:r>
              <a:rPr lang="en-US" dirty="0"/>
              <a:t>When evaluated with one left-out word from the fMRI dataset and 1000 other words (the 301</a:t>
            </a:r>
            <a:r>
              <a:rPr lang="en-US" baseline="30000" dirty="0"/>
              <a:t>st</a:t>
            </a:r>
            <a:r>
              <a:rPr lang="en-US" dirty="0"/>
              <a:t> through 1300</a:t>
            </a:r>
            <a:r>
              <a:rPr lang="en-US" baseline="30000" dirty="0"/>
              <a:t>th</a:t>
            </a:r>
            <a:r>
              <a:rPr lang="en-US" dirty="0"/>
              <a:t> most frequent words in the authors’ corpus), the participant models continued to predict voxel data significantly above chance (mean = .72, min = .63, max = .79)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018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What exactly is cognitive neuroscience?</a:t>
            </a:r>
          </a:p>
        </p:txBody>
      </p:sp>
    </p:spTree>
    <p:extLst>
      <p:ext uri="{BB962C8B-B14F-4D97-AF65-F5344CB8AC3E}">
        <p14:creationId xmlns:p14="http://schemas.microsoft.com/office/powerpoint/2010/main" val="1631527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C148-F894-8648-A295-1BF0EB5F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Mitchell et al. (2008), Results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C255-7341-6948-98A4-5C1E1360F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64136" cy="5121360"/>
          </a:xfrm>
        </p:spPr>
        <p:txBody>
          <a:bodyPr>
            <a:normAutofit/>
          </a:bodyPr>
          <a:lstStyle/>
          <a:p>
            <a:r>
              <a:rPr lang="en-US" dirty="0"/>
              <a:t>Exploratory Analysis of Learned Mappings:</a:t>
            </a:r>
          </a:p>
          <a:p>
            <a:pPr lvl="1"/>
            <a:r>
              <a:rPr lang="en-US" dirty="0"/>
              <a:t>From the exploratory analysis, authors found that the learned weights of “semantic features” (25 verbs) correspond to existing findings in cognitive neuroscience</a:t>
            </a:r>
          </a:p>
          <a:p>
            <a:pPr lvl="2"/>
            <a:r>
              <a:rPr lang="en-US" dirty="0"/>
              <a:t>E.g. the weight learned for “eat” shows strong activation in the opercular cortex which has been suggested to correspond to the sense of taste in the gustatory cortex</a:t>
            </a:r>
          </a:p>
          <a:p>
            <a:pPr lvl="1"/>
            <a:r>
              <a:rPr lang="en-US" dirty="0"/>
              <a:t>The similarity of the learned weights across participants demonstrates that these semantic features show some degree of commonality across individuals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221899-322B-9F4E-8337-CE853F5FA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3654" y="2475580"/>
            <a:ext cx="4452782" cy="336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338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72" y="2766218"/>
            <a:ext cx="11298056" cy="1325563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/>
              <a:t>Paper #2: “The neural architecture of language: Integrative reverse-engineering converges on a model for predictive processing”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5C810D-F1D8-8A42-B684-2A33206D964C}"/>
              </a:ext>
            </a:extLst>
          </p:cNvPr>
          <p:cNvSpPr txBox="1">
            <a:spLocks/>
          </p:cNvSpPr>
          <p:nvPr/>
        </p:nvSpPr>
        <p:spPr>
          <a:xfrm>
            <a:off x="446972" y="4091781"/>
            <a:ext cx="11298056" cy="1647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/>
              <a:t>Martin </a:t>
            </a:r>
            <a:r>
              <a:rPr lang="en-US" sz="1400" dirty="0" err="1"/>
              <a:t>Schrimpf</a:t>
            </a:r>
            <a:r>
              <a:rPr lang="en-US" sz="1400" dirty="0"/>
              <a:t>, </a:t>
            </a:r>
            <a:r>
              <a:rPr lang="en-US" sz="1400" dirty="0" err="1"/>
              <a:t>Idan</a:t>
            </a:r>
            <a:r>
              <a:rPr lang="en-US" sz="1400" dirty="0"/>
              <a:t> Blank, Greta </a:t>
            </a:r>
            <a:r>
              <a:rPr lang="en-US" sz="1400" dirty="0" err="1"/>
              <a:t>Tuckute</a:t>
            </a:r>
            <a:r>
              <a:rPr lang="en-US" sz="1400" dirty="0"/>
              <a:t>, Carina </a:t>
            </a:r>
            <a:r>
              <a:rPr lang="en-US" sz="1400" dirty="0" err="1"/>
              <a:t>Kauf</a:t>
            </a:r>
            <a:r>
              <a:rPr lang="en-US" sz="1400" dirty="0"/>
              <a:t>, </a:t>
            </a:r>
            <a:r>
              <a:rPr lang="en-US" sz="1400" dirty="0" err="1"/>
              <a:t>Eghbal</a:t>
            </a:r>
            <a:r>
              <a:rPr lang="en-US" sz="1400" dirty="0"/>
              <a:t> A. Hosseini, Nancy Kanwisher, Joshua Tenenbaum, Evelina </a:t>
            </a:r>
            <a:r>
              <a:rPr lang="en-US" sz="1400" dirty="0" err="1"/>
              <a:t>Fedorenko</a:t>
            </a:r>
            <a:endParaRPr lang="en-US" sz="1400" dirty="0"/>
          </a:p>
          <a:p>
            <a:pPr algn="ctr"/>
            <a:r>
              <a:rPr lang="en-US" sz="1400" i="1" dirty="0" err="1"/>
              <a:t>bioRxiv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704385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7CAC-17A3-464B-9E7E-46D51384A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Authors performed a systematic study evaluating state-of-the-art transformer models in the tasks of brain image encoding, behavioral data prediction, and next-word prediction</a:t>
            </a:r>
          </a:p>
          <a:p>
            <a:r>
              <a:rPr lang="en-US" dirty="0"/>
              <a:t>Randomly-initialized networks perform just as well as fine-tuned models, suggesting that the inherent structure of models contributes to their high coherence with brain recordings</a:t>
            </a:r>
          </a:p>
          <a:p>
            <a:r>
              <a:rPr lang="en-US" dirty="0"/>
              <a:t>For the stimuli evaluated, the best-performing transformer models predict brain responses with 100% accuracy, and this predictive capability generalizes across different brain imaging modalities (namely fMRI and </a:t>
            </a:r>
            <a:r>
              <a:rPr lang="en-US" dirty="0" err="1"/>
              <a:t>ECoG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174336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7CAC-17A3-464B-9E7E-46D51384A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fMRI data:</a:t>
            </a:r>
          </a:p>
          <a:p>
            <a:pPr lvl="1"/>
            <a:r>
              <a:rPr lang="en-US" dirty="0"/>
              <a:t>Two fMRI datasets were used, those collected by Blank et al. (2014) and Pereira et al. (2018)</a:t>
            </a:r>
          </a:p>
          <a:p>
            <a:pPr lvl="1"/>
            <a:r>
              <a:rPr lang="en-US" b="1" dirty="0"/>
              <a:t>Blank et al. (2014)</a:t>
            </a:r>
            <a:r>
              <a:rPr lang="en-US" dirty="0"/>
              <a:t>: fMRI data was collected from 5 participants, as each listened to eight stories (each story was approximately five minutes in duration)</a:t>
            </a:r>
          </a:p>
          <a:p>
            <a:pPr lvl="1"/>
            <a:r>
              <a:rPr lang="en-US" b="1" dirty="0"/>
              <a:t>Pereira et al. (2018)</a:t>
            </a:r>
            <a:r>
              <a:rPr lang="en-US" dirty="0"/>
              <a:t>: fMRI data was collected from 10 participants, as each read short passages presented one sentence at a time (the total number of sentences each participant read ranged between 243-384, depending on the original experimental condition)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21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Method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7CAC-17A3-464B-9E7E-46D51384A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ECoG</a:t>
            </a:r>
            <a:r>
              <a:rPr lang="en-US" dirty="0"/>
              <a:t> data:</a:t>
            </a:r>
          </a:p>
          <a:p>
            <a:pPr lvl="1"/>
            <a:r>
              <a:rPr lang="en-US" dirty="0"/>
              <a:t>There was also an </a:t>
            </a:r>
            <a:r>
              <a:rPr lang="en-US" dirty="0" err="1"/>
              <a:t>ECoG</a:t>
            </a:r>
            <a:r>
              <a:rPr lang="en-US" dirty="0"/>
              <a:t> dataset used, collected by </a:t>
            </a:r>
            <a:r>
              <a:rPr lang="en-US" dirty="0" err="1"/>
              <a:t>Fedorenko</a:t>
            </a:r>
            <a:r>
              <a:rPr lang="en-US" dirty="0"/>
              <a:t> et al. (2016)</a:t>
            </a:r>
          </a:p>
          <a:p>
            <a:pPr lvl="1"/>
            <a:r>
              <a:rPr lang="en-US" b="1" dirty="0" err="1"/>
              <a:t>Fedorenko</a:t>
            </a:r>
            <a:r>
              <a:rPr lang="en-US" b="1" dirty="0"/>
              <a:t> et al. (2016)</a:t>
            </a:r>
            <a:r>
              <a:rPr lang="en-US" dirty="0"/>
              <a:t>: </a:t>
            </a:r>
            <a:r>
              <a:rPr lang="en-US" dirty="0" err="1"/>
              <a:t>ECoG</a:t>
            </a:r>
            <a:r>
              <a:rPr lang="en-US" dirty="0"/>
              <a:t> data was collected from 5 participants, as each read a collection of 80 semantically and syntactically diverse sentences</a:t>
            </a:r>
          </a:p>
          <a:p>
            <a:r>
              <a:rPr lang="en-US" dirty="0"/>
              <a:t>Across all datasets used, brain recordings were limited to language-selective voxels and electrodes</a:t>
            </a:r>
          </a:p>
          <a:p>
            <a:pPr lvl="1"/>
            <a:r>
              <a:rPr lang="en-US" dirty="0"/>
              <a:t>Thereby, most recordings used were concentrated in the </a:t>
            </a:r>
            <a:r>
              <a:rPr lang="en-US" dirty="0" err="1"/>
              <a:t>fronto</a:t>
            </a:r>
            <a:r>
              <a:rPr lang="en-US" dirty="0"/>
              <a:t>-temporal language-selective network</a:t>
            </a:r>
          </a:p>
        </p:txBody>
      </p:sp>
    </p:spTree>
    <p:extLst>
      <p:ext uri="{BB962C8B-B14F-4D97-AF65-F5344CB8AC3E}">
        <p14:creationId xmlns:p14="http://schemas.microsoft.com/office/powerpoint/2010/main" val="17086561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Method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7CAC-17A3-464B-9E7E-46D51384A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9876850" cy="5409796"/>
          </a:xfrm>
        </p:spPr>
        <p:txBody>
          <a:bodyPr>
            <a:normAutofit/>
          </a:bodyPr>
          <a:lstStyle/>
          <a:p>
            <a:r>
              <a:rPr lang="en-US" dirty="0"/>
              <a:t>NLP models:</a:t>
            </a:r>
          </a:p>
          <a:p>
            <a:pPr lvl="1"/>
            <a:r>
              <a:rPr lang="en-US" dirty="0"/>
              <a:t>43 different language models were used—including word embedding models and RNNs—however, the focus of the study was on transformers and attention-based architectures</a:t>
            </a:r>
          </a:p>
          <a:p>
            <a:pPr lvl="1"/>
            <a:r>
              <a:rPr lang="en-US" dirty="0"/>
              <a:t>The 38 transformer models used were from the </a:t>
            </a:r>
            <a:r>
              <a:rPr lang="en-US" dirty="0" err="1"/>
              <a:t>HuggingFace</a:t>
            </a:r>
            <a:r>
              <a:rPr lang="en-US" dirty="0"/>
              <a:t> library, and for each model, </a:t>
            </a:r>
            <a:r>
              <a:rPr lang="en-US" u="sng" dirty="0"/>
              <a:t>only the encoder was evaluated (not the decoder)</a:t>
            </a:r>
          </a:p>
          <a:p>
            <a:r>
              <a:rPr lang="en-US" dirty="0"/>
              <a:t>Brain image encoding model:</a:t>
            </a:r>
          </a:p>
          <a:p>
            <a:pPr lvl="1"/>
            <a:r>
              <a:rPr lang="en-US" dirty="0"/>
              <a:t>Each model’s representation for the same stimuli participants were presented with (sentences and short passages), were used to train a linear regression model to predict the corresponding brain recordings</a:t>
            </a:r>
          </a:p>
          <a:p>
            <a:pPr lvl="1"/>
            <a:r>
              <a:rPr lang="en-US" dirty="0"/>
              <a:t>Models were trained and evaluated on individual participant’s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1CAA5D-ECA0-084B-ADB3-93940E13D4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0" t="23667" b="-2"/>
          <a:stretch/>
        </p:blipFill>
        <p:spPr>
          <a:xfrm>
            <a:off x="10670046" y="1825624"/>
            <a:ext cx="1521954" cy="504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5214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Method 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7CAC-17A3-464B-9E7E-46D51384A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Evaluation:</a:t>
            </a:r>
          </a:p>
          <a:p>
            <a:pPr lvl="1"/>
            <a:r>
              <a:rPr lang="en-US" dirty="0"/>
              <a:t>As was done in Mitchell et al. (2008), each brain image encoding model was trained on a subset of the data (which varied depending on the brain recording dataset being used) and used to predict the brain recordings corresponding to the left-out data</a:t>
            </a:r>
          </a:p>
          <a:p>
            <a:pPr lvl="1"/>
            <a:r>
              <a:rPr lang="en-US" dirty="0"/>
              <a:t>These predictions of the left-out data were then correlated with the actual data (accounting for the noise ceiling) to determine the final “neural predictivity score”</a:t>
            </a:r>
          </a:p>
          <a:p>
            <a:pPr lvl="1"/>
            <a:r>
              <a:rPr lang="en-US" dirty="0"/>
              <a:t>For each model, </a:t>
            </a:r>
            <a:r>
              <a:rPr lang="en-US" u="sng" dirty="0"/>
              <a:t>only the score for the best-performing layer was reported</a:t>
            </a:r>
          </a:p>
        </p:txBody>
      </p:sp>
    </p:spTree>
    <p:extLst>
      <p:ext uri="{BB962C8B-B14F-4D97-AF65-F5344CB8AC3E}">
        <p14:creationId xmlns:p14="http://schemas.microsoft.com/office/powerpoint/2010/main" val="36243745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Method (5)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7CAC-17A3-464B-9E7E-46D51384A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Evaluation:</a:t>
            </a:r>
          </a:p>
          <a:p>
            <a:pPr lvl="1"/>
            <a:r>
              <a:rPr lang="en-US" dirty="0"/>
              <a:t>For behavioral data prediction, each language model was tasked with predicting per-word self-paced reading times for naturalistic stories using a linear regression model trained on the language model’s last layer feature representation</a:t>
            </a:r>
          </a:p>
          <a:p>
            <a:pPr lvl="1"/>
            <a:r>
              <a:rPr lang="en-US" dirty="0"/>
              <a:t>For next-word prediction, models were trained and evaluated on the Wikitext-2 dataset</a:t>
            </a:r>
          </a:p>
          <a:p>
            <a:pPr lvl="1"/>
            <a:r>
              <a:rPr lang="en-US" dirty="0"/>
              <a:t>All the language models were also evaluated on the tasks in the GLUE benchmark</a:t>
            </a:r>
          </a:p>
        </p:txBody>
      </p:sp>
    </p:spTree>
    <p:extLst>
      <p:ext uri="{BB962C8B-B14F-4D97-AF65-F5344CB8AC3E}">
        <p14:creationId xmlns:p14="http://schemas.microsoft.com/office/powerpoint/2010/main" val="6052390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Method (6)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0E6927-A8D7-F64F-B113-D169AC4FE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486" y="1942302"/>
            <a:ext cx="7935028" cy="432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158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7CAC-17A3-464B-9E7E-46D51384A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Language models’ ability to predict brain recordings was found to generalize across brain imaging modalities (e.g. if a model poorly encodes fMRI responses it will likely also poorly encode </a:t>
            </a:r>
            <a:r>
              <a:rPr lang="en-US" dirty="0" err="1"/>
              <a:t>ECoG</a:t>
            </a:r>
            <a:r>
              <a:rPr lang="en-US" dirty="0"/>
              <a:t> responses)</a:t>
            </a:r>
          </a:p>
          <a:p>
            <a:r>
              <a:rPr lang="en-US" dirty="0"/>
              <a:t>Generally, the most performant models were transformer models, and models with a greater number of parameters</a:t>
            </a:r>
          </a:p>
          <a:p>
            <a:pPr lvl="1"/>
            <a:r>
              <a:rPr lang="en-US" dirty="0"/>
              <a:t>The best-performing model, GPT-2, explained 100% of the variance of brain recordings in Pereira et al. (2018), i.e. up to the noise ceiling</a:t>
            </a:r>
          </a:p>
          <a:p>
            <a:r>
              <a:rPr lang="en-US" dirty="0"/>
              <a:t>Randomly-initialized models performed similar to their fully-trained counterparts</a:t>
            </a:r>
          </a:p>
        </p:txBody>
      </p:sp>
    </p:spTree>
    <p:extLst>
      <p:ext uri="{BB962C8B-B14F-4D97-AF65-F5344CB8AC3E}">
        <p14:creationId xmlns:p14="http://schemas.microsoft.com/office/powerpoint/2010/main" val="863196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D881A-7765-F64A-BD8C-C12937AC7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Neuroscience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C5A6F-A008-B042-9E9B-6A001A97A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Cognitive neuroscience </a:t>
            </a:r>
            <a:r>
              <a:rPr lang="en-US" dirty="0"/>
              <a:t>⊆ neuroscience</a:t>
            </a:r>
            <a:endParaRPr lang="en-CA" dirty="0"/>
          </a:p>
          <a:p>
            <a:r>
              <a:rPr lang="en-CA" dirty="0"/>
              <a:t>“A field of study that investigates the relationship between the brain and the mind.”</a:t>
            </a:r>
          </a:p>
          <a:p>
            <a:pPr lvl="1"/>
            <a:r>
              <a:rPr lang="en-CA" dirty="0"/>
              <a:t>Aims to find the biological processes that underlie human cognition</a:t>
            </a:r>
          </a:p>
          <a:p>
            <a:pPr marL="457200" lvl="1" indent="0">
              <a:buNone/>
            </a:pPr>
            <a:endParaRPr lang="en-CA" dirty="0"/>
          </a:p>
          <a:p>
            <a:pPr lvl="1"/>
            <a:endParaRPr lang="en-CA" dirty="0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4111306-27FD-D843-929B-999ED31D79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1088" y="3842321"/>
            <a:ext cx="2821839" cy="727523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4827EBC5-0814-BA45-B186-C5897D1EC6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3296" y="3975249"/>
            <a:ext cx="118351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GB" sz="2400" b="1" dirty="0">
                <a:latin typeface="Times" pitchFamily="2" charset="0"/>
              </a:rPr>
              <a:t>MIND</a:t>
            </a:r>
            <a:endParaRPr lang="en-US" sz="2400" b="1" dirty="0">
              <a:latin typeface="Times" pitchFamily="2" charset="0"/>
            </a:endParaRP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1B2755D1-5BE0-9D4B-9016-AC04C41E51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3583" y="5898280"/>
            <a:ext cx="132929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GB" sz="2400" b="1" dirty="0">
                <a:latin typeface="Times" pitchFamily="2" charset="0"/>
              </a:rPr>
              <a:t>BRAIN</a:t>
            </a:r>
            <a:endParaRPr lang="en-US" sz="2400" b="1" dirty="0">
              <a:latin typeface="Times" pitchFamily="2" charset="0"/>
            </a:endParaRPr>
          </a:p>
        </p:txBody>
      </p:sp>
      <p:sp>
        <p:nvSpPr>
          <p:cNvPr id="10" name="Line 7">
            <a:extLst>
              <a:ext uri="{FF2B5EF4-FFF2-40B4-BE49-F238E27FC236}">
                <a16:creationId xmlns:a16="http://schemas.microsoft.com/office/drawing/2014/main" id="{A8B14421-FB04-D445-8431-A22F94ABDD3E}"/>
              </a:ext>
            </a:extLst>
          </p:cNvPr>
          <p:cNvSpPr>
            <a:spLocks noChangeShapeType="1"/>
          </p:cNvSpPr>
          <p:nvPr/>
        </p:nvSpPr>
        <p:spPr bwMode="auto">
          <a:xfrm>
            <a:off x="5995053" y="4590083"/>
            <a:ext cx="8893" cy="1130482"/>
          </a:xfrm>
          <a:prstGeom prst="line">
            <a:avLst/>
          </a:prstGeom>
          <a:noFill/>
          <a:ln w="88900">
            <a:solidFill>
              <a:srgbClr val="FF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29671576-F83F-C946-ABDC-2EBC239472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7311" y="5765352"/>
            <a:ext cx="2821839" cy="727523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2" name="Text Box 7">
            <a:extLst>
              <a:ext uri="{FF2B5EF4-FFF2-40B4-BE49-F238E27FC236}">
                <a16:creationId xmlns:a16="http://schemas.microsoft.com/office/drawing/2014/main" id="{5F284B4D-8240-E142-878C-1EB7CF7024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5426" y="4858005"/>
            <a:ext cx="275428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400" dirty="0">
                <a:latin typeface="Times" pitchFamily="2" charset="0"/>
                <a:ea typeface="ＭＳ Ｐゴシック" pitchFamily="34" charset="-128"/>
              </a:rPr>
              <a:t>In health and disease</a:t>
            </a:r>
            <a:endParaRPr lang="en-US" sz="2400" dirty="0">
              <a:latin typeface="Times" pitchFamily="2" charset="0"/>
              <a:ea typeface="ＭＳ Ｐゴシック" pitchFamily="34" charset="-128"/>
            </a:endParaRPr>
          </a:p>
        </p:txBody>
      </p:sp>
      <p:sp>
        <p:nvSpPr>
          <p:cNvPr id="13" name="Text Box 8">
            <a:extLst>
              <a:ext uri="{FF2B5EF4-FFF2-40B4-BE49-F238E27FC236}">
                <a16:creationId xmlns:a16="http://schemas.microsoft.com/office/drawing/2014/main" id="{03CD90E3-CC0F-C345-9A34-43C04EF498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29293" y="4860861"/>
            <a:ext cx="261962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400" dirty="0">
                <a:latin typeface="Times" pitchFamily="2" charset="0"/>
                <a:ea typeface="ＭＳ Ｐゴシック" pitchFamily="34" charset="-128"/>
              </a:rPr>
              <a:t>Across the life span</a:t>
            </a:r>
            <a:endParaRPr lang="en-US" sz="2400" dirty="0">
              <a:latin typeface="Times" pitchFamily="2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35691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Results (2)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A9210-7779-6748-AB49-D970EC0CD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943" y="1862524"/>
            <a:ext cx="7228114" cy="402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1330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431F-9C11-8746-A0F8-43139257B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Schrimpf</a:t>
            </a:r>
            <a:r>
              <a:rPr lang="en-US" dirty="0"/>
              <a:t> et al. (2020), Results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7CAC-17A3-464B-9E7E-46D51384A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5"/>
            <a:ext cx="6728612" cy="4351338"/>
          </a:xfrm>
        </p:spPr>
        <p:txBody>
          <a:bodyPr/>
          <a:lstStyle/>
          <a:p>
            <a:r>
              <a:rPr lang="en-US" dirty="0"/>
              <a:t>Correlation Across Tasks</a:t>
            </a:r>
          </a:p>
          <a:p>
            <a:pPr lvl="1"/>
            <a:r>
              <a:rPr lang="en-US" dirty="0"/>
              <a:t>Next-word prediction performance predicted brain image encoding performance</a:t>
            </a:r>
          </a:p>
          <a:p>
            <a:pPr lvl="2"/>
            <a:r>
              <a:rPr lang="en-US" dirty="0"/>
              <a:t>The most performant language model, GPT-2 XL, also achieves the highest neural predictivity score</a:t>
            </a:r>
          </a:p>
          <a:p>
            <a:pPr lvl="1"/>
            <a:r>
              <a:rPr lang="en-US" dirty="0"/>
              <a:t>Next-word prediction and brain image encoding performance correlate with behavioral data prediction performance</a:t>
            </a:r>
          </a:p>
          <a:p>
            <a:pPr lvl="1"/>
            <a:r>
              <a:rPr lang="en-US" dirty="0"/>
              <a:t>The performance on tasks in GLUE (e.g. entailment, sentence grammaticality) did not correlate with neural predictivity performance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2FEADE-DF34-C248-8205-87BFC8107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236" y="2399641"/>
            <a:ext cx="4216061" cy="319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835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72" y="2766218"/>
            <a:ext cx="11298056" cy="1325563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/>
              <a:t>Paper #3: “Machine translation of cortical activity to text with an encoder–decoder framework”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5C810D-F1D8-8A42-B684-2A33206D964C}"/>
              </a:ext>
            </a:extLst>
          </p:cNvPr>
          <p:cNvSpPr txBox="1">
            <a:spLocks/>
          </p:cNvSpPr>
          <p:nvPr/>
        </p:nvSpPr>
        <p:spPr>
          <a:xfrm>
            <a:off x="446972" y="4091781"/>
            <a:ext cx="11298056" cy="1647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/>
              <a:t>Joseph G. Makin, David A. Moses, Edward F. Chang</a:t>
            </a:r>
          </a:p>
          <a:p>
            <a:pPr algn="ctr"/>
            <a:r>
              <a:rPr lang="en-US" sz="1400" i="1" dirty="0"/>
              <a:t>Nature</a:t>
            </a:r>
          </a:p>
        </p:txBody>
      </p:sp>
    </p:spTree>
    <p:extLst>
      <p:ext uri="{BB962C8B-B14F-4D97-AF65-F5344CB8AC3E}">
        <p14:creationId xmlns:p14="http://schemas.microsoft.com/office/powerpoint/2010/main" val="27060149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B1083-664A-C64A-9B6F-A8CA05C2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4295"/>
          </a:xfrm>
        </p:spPr>
        <p:txBody>
          <a:bodyPr>
            <a:normAutofit/>
          </a:bodyPr>
          <a:lstStyle/>
          <a:p>
            <a:r>
              <a:rPr lang="en-US" dirty="0"/>
              <a:t>First study to successfully decode entire sentences from brain imaging data (</a:t>
            </a:r>
            <a:r>
              <a:rPr lang="en-US" dirty="0" err="1"/>
              <a:t>ECoG</a:t>
            </a:r>
            <a:r>
              <a:rPr lang="en-US" dirty="0"/>
              <a:t> in this case)</a:t>
            </a:r>
          </a:p>
          <a:p>
            <a:pPr lvl="1"/>
            <a:r>
              <a:rPr lang="en-US" dirty="0"/>
              <a:t>Previous work has focused on decoding individual words, parts of speech, or portions of longer phrases</a:t>
            </a:r>
          </a:p>
          <a:p>
            <a:r>
              <a:rPr lang="en-US" dirty="0"/>
              <a:t>Authors frame the task of brain image decoding as a sequence to sequence machine translation task</a:t>
            </a:r>
          </a:p>
          <a:p>
            <a:r>
              <a:rPr lang="en-US" dirty="0"/>
              <a:t>Best-performing participant model exhibits a 3% WER on a held-out repeat set</a:t>
            </a:r>
          </a:p>
          <a:p>
            <a:pPr lvl="1"/>
            <a:r>
              <a:rPr lang="en-US" dirty="0"/>
              <a:t>For reference, a WER of 25% is considered the upper bound for acceptable performance in speech transcription work</a:t>
            </a:r>
          </a:p>
          <a:p>
            <a:r>
              <a:rPr lang="en-US" dirty="0"/>
              <a:t>Performance can be improved by cross-participant transfer learning</a:t>
            </a:r>
          </a:p>
        </p:txBody>
      </p:sp>
    </p:spTree>
    <p:extLst>
      <p:ext uri="{BB962C8B-B14F-4D97-AF65-F5344CB8AC3E}">
        <p14:creationId xmlns:p14="http://schemas.microsoft.com/office/powerpoint/2010/main" val="22904413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B1083-664A-C64A-9B6F-A8CA05C2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4295"/>
          </a:xfrm>
        </p:spPr>
        <p:txBody>
          <a:bodyPr>
            <a:normAutofit/>
          </a:bodyPr>
          <a:lstStyle/>
          <a:p>
            <a:r>
              <a:rPr lang="en-US" dirty="0" err="1"/>
              <a:t>ECoG</a:t>
            </a:r>
            <a:r>
              <a:rPr lang="en-US" dirty="0"/>
              <a:t> data:</a:t>
            </a:r>
          </a:p>
          <a:p>
            <a:pPr lvl="1"/>
            <a:r>
              <a:rPr lang="en-US" dirty="0" err="1"/>
              <a:t>ECoG</a:t>
            </a:r>
            <a:r>
              <a:rPr lang="en-US" dirty="0"/>
              <a:t> was collected from participants as each read aloud either a set of picture descriptions (30 sentences) or the MOCHA-TIMIT dataset (460 sentences)</a:t>
            </a:r>
          </a:p>
          <a:p>
            <a:pPr lvl="1"/>
            <a:r>
              <a:rPr lang="en-US" dirty="0"/>
              <a:t>Only data from participants who had repeated trials at least three times were used</a:t>
            </a:r>
          </a:p>
          <a:p>
            <a:pPr lvl="2"/>
            <a:r>
              <a:rPr lang="en-US" dirty="0"/>
              <a:t>Thereby, only data from four participants, across repetitions of 50 unique sentences, was used</a:t>
            </a:r>
          </a:p>
          <a:p>
            <a:pPr lvl="1"/>
            <a:r>
              <a:rPr lang="en-US" dirty="0"/>
              <a:t>Neural activity was recorded from an </a:t>
            </a:r>
            <a:r>
              <a:rPr lang="en-US" dirty="0" err="1"/>
              <a:t>ECoG</a:t>
            </a:r>
            <a:r>
              <a:rPr lang="en-US" dirty="0"/>
              <a:t> array (120-250 electrodes) covering participants’ peri-Sylvian cortices </a:t>
            </a:r>
          </a:p>
          <a:p>
            <a:pPr lvl="1"/>
            <a:r>
              <a:rPr lang="en-US" dirty="0"/>
              <a:t>At each electrode, the high-frequency component (i.e. ‘high-</a:t>
            </a:r>
            <a:r>
              <a:rPr lang="el-GR" i="1" dirty="0"/>
              <a:t>γ</a:t>
            </a:r>
            <a:r>
              <a:rPr lang="en-US" dirty="0"/>
              <a:t>’) of the </a:t>
            </a:r>
            <a:r>
              <a:rPr lang="en-US" dirty="0" err="1"/>
              <a:t>ECoG</a:t>
            </a:r>
            <a:r>
              <a:rPr lang="en-US" dirty="0"/>
              <a:t> signal was extracted at 200 Hz</a:t>
            </a:r>
          </a:p>
        </p:txBody>
      </p:sp>
    </p:spTree>
    <p:extLst>
      <p:ext uri="{BB962C8B-B14F-4D97-AF65-F5344CB8AC3E}">
        <p14:creationId xmlns:p14="http://schemas.microsoft.com/office/powerpoint/2010/main" val="31473144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Method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B1083-664A-C64A-9B6F-A8CA05C2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4295"/>
          </a:xfrm>
        </p:spPr>
        <p:txBody>
          <a:bodyPr>
            <a:normAutofit/>
          </a:bodyPr>
          <a:lstStyle/>
          <a:p>
            <a:r>
              <a:rPr lang="en-US" dirty="0"/>
              <a:t>Brain image decoding model:</a:t>
            </a:r>
          </a:p>
          <a:p>
            <a:pPr lvl="1"/>
            <a:r>
              <a:rPr lang="en-US" dirty="0"/>
              <a:t>Before the brain recordings are provided as input to the language model (RNN), the model effectively downsamples the recordings to 16 Hz using </a:t>
            </a:r>
            <a:r>
              <a:rPr lang="en-US" b="1" dirty="0"/>
              <a:t>temporal convolution filters</a:t>
            </a:r>
            <a:r>
              <a:rPr lang="en-US" dirty="0"/>
              <a:t> (the stride is greater than one)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encoder RNN </a:t>
            </a:r>
            <a:r>
              <a:rPr lang="en-US" dirty="0"/>
              <a:t>receives the downsampled sequences as input, and learns to summarize them into a single high-dimensional encoding (independent of their length) as its final hidden state</a:t>
            </a:r>
          </a:p>
          <a:p>
            <a:pPr lvl="1"/>
            <a:r>
              <a:rPr lang="en-US" dirty="0"/>
              <a:t>Although not used when testing the model, the encoder RNN is also trained to predict a representation of the speech audio signal that corresponds temporally to the </a:t>
            </a:r>
            <a:r>
              <a:rPr lang="en-US" dirty="0" err="1"/>
              <a:t>ECoG</a:t>
            </a:r>
            <a:r>
              <a:rPr lang="en-US" dirty="0"/>
              <a:t> sequence</a:t>
            </a:r>
          </a:p>
        </p:txBody>
      </p:sp>
    </p:spTree>
    <p:extLst>
      <p:ext uri="{BB962C8B-B14F-4D97-AF65-F5344CB8AC3E}">
        <p14:creationId xmlns:p14="http://schemas.microsoft.com/office/powerpoint/2010/main" val="13576889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Method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B1083-664A-C64A-9B6F-A8CA05C2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4295"/>
          </a:xfrm>
        </p:spPr>
        <p:txBody>
          <a:bodyPr>
            <a:normAutofit/>
          </a:bodyPr>
          <a:lstStyle/>
          <a:p>
            <a:r>
              <a:rPr lang="en-US" dirty="0"/>
              <a:t>Brain image decoding model: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decoder RNN</a:t>
            </a:r>
            <a:r>
              <a:rPr lang="en-US" dirty="0"/>
              <a:t> takes as input the final hidden state of the encoder RNN (and is initialized at this state), and at each time step, the decoder RNN is trained to output either a word or the end-of-sequence token given its previous hidden state and output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489037-5CEC-4E4E-8418-AB6E00B76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100" y="3862834"/>
            <a:ext cx="83058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7073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Method 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B1083-664A-C64A-9B6F-A8CA05C2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4295"/>
          </a:xfrm>
        </p:spPr>
        <p:txBody>
          <a:bodyPr>
            <a:normAutofit/>
          </a:bodyPr>
          <a:lstStyle/>
          <a:p>
            <a:r>
              <a:rPr lang="en-US" dirty="0"/>
              <a:t>Evaluation:</a:t>
            </a:r>
          </a:p>
          <a:p>
            <a:pPr lvl="1"/>
            <a:r>
              <a:rPr lang="en-US" dirty="0"/>
              <a:t>Decoding performance is quantified as the average word error rate (WER) across all evaluated sentences</a:t>
            </a:r>
          </a:p>
          <a:p>
            <a:pPr lvl="1"/>
            <a:r>
              <a:rPr lang="en-US" dirty="0"/>
              <a:t>WER is the minimum number of transformations (deletions, insertions, and substitutions) required to obtain the true sentence, normalized by the true sentence’s length</a:t>
            </a:r>
          </a:p>
          <a:p>
            <a:pPr lvl="1"/>
            <a:r>
              <a:rPr lang="en-US" dirty="0"/>
              <a:t>The authors limit the WER at 100% by assuming an empty sentence would be predicted otherwise</a:t>
            </a:r>
          </a:p>
        </p:txBody>
      </p:sp>
    </p:spTree>
    <p:extLst>
      <p:ext uri="{BB962C8B-B14F-4D97-AF65-F5344CB8AC3E}">
        <p14:creationId xmlns:p14="http://schemas.microsoft.com/office/powerpoint/2010/main" val="18019408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B1083-664A-C64A-9B6F-A8CA05C2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599421" cy="4894295"/>
          </a:xfrm>
        </p:spPr>
        <p:txBody>
          <a:bodyPr>
            <a:normAutofit/>
          </a:bodyPr>
          <a:lstStyle/>
          <a:p>
            <a:r>
              <a:rPr lang="en-US" dirty="0"/>
              <a:t>The mean decoding WER for the full encoder-decoder model ranged between 3%-~50% across participants</a:t>
            </a:r>
          </a:p>
          <a:p>
            <a:pPr lvl="1"/>
            <a:r>
              <a:rPr lang="en-US" dirty="0"/>
              <a:t>The previous state-of-the-art was a WER of 60%</a:t>
            </a:r>
          </a:p>
          <a:p>
            <a:r>
              <a:rPr lang="en-US" dirty="0"/>
              <a:t>In the models where at least 15 repeats worth of data was available (for the 50 sentences), WER could be driven down to 25%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502194-17BC-A947-BBA9-1D290B1F4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669" y="2380471"/>
            <a:ext cx="53213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620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Results (2)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F89EF5-B543-2C48-9A84-09B414340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650" y="1654175"/>
            <a:ext cx="10172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33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72D1C-6D91-C44D-9B15-25479D404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Brain Imaging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BE561-C2CD-7345-997B-B6AEED274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62525" cy="4605860"/>
          </a:xfrm>
        </p:spPr>
        <p:txBody>
          <a:bodyPr>
            <a:normAutofit/>
          </a:bodyPr>
          <a:lstStyle/>
          <a:p>
            <a:r>
              <a:rPr lang="en-US" dirty="0"/>
              <a:t>Non-invasive:</a:t>
            </a:r>
          </a:p>
          <a:p>
            <a:pPr lvl="1"/>
            <a:r>
              <a:rPr lang="en-US" b="1" dirty="0"/>
              <a:t>Functional magnetic resonance imaging </a:t>
            </a:r>
            <a:r>
              <a:rPr lang="en-US" dirty="0"/>
              <a:t>(fMRI) is the technique of measuring brain activity by detecting changes in blood flow and oxygenation</a:t>
            </a:r>
          </a:p>
          <a:p>
            <a:pPr lvl="2"/>
            <a:r>
              <a:rPr lang="en-GB" dirty="0"/>
              <a:t>Increase in neural activity </a:t>
            </a:r>
            <a:r>
              <a:rPr lang="en-GB" dirty="0">
                <a:sym typeface="Symbol" pitchFamily="18" charset="2"/>
              </a:rPr>
              <a:t> more oxygenated blood</a:t>
            </a:r>
            <a:r>
              <a:rPr lang="en-GB" dirty="0"/>
              <a:t> </a:t>
            </a:r>
            <a:r>
              <a:rPr lang="en-GB" dirty="0">
                <a:sym typeface="Symbol" pitchFamily="18" charset="2"/>
              </a:rPr>
              <a:t> increase in MRI signal</a:t>
            </a:r>
            <a:endParaRPr lang="en-US" dirty="0"/>
          </a:p>
          <a:p>
            <a:pPr lvl="1"/>
            <a:r>
              <a:rPr lang="en-US" b="1" dirty="0"/>
              <a:t>Electroencephalography</a:t>
            </a:r>
            <a:r>
              <a:rPr lang="en-US" dirty="0"/>
              <a:t> (EEG) is the technique that detects electrical activity in the brain using electrodes placed on the scalp</a:t>
            </a:r>
          </a:p>
          <a:p>
            <a:pPr lvl="1"/>
            <a:r>
              <a:rPr lang="en-US" b="1" dirty="0"/>
              <a:t>Magnetoencephalography</a:t>
            </a:r>
            <a:r>
              <a:rPr lang="en-US" dirty="0"/>
              <a:t> (MEG) is the technique of measuring the magnetic fields produced by electrical activity in the brain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7C0DD4-BC71-C046-87DB-C79CECA5C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654" y="2199550"/>
            <a:ext cx="3683566" cy="2458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75394D-B0C6-3549-B304-CFA0334B8DD6}"/>
              </a:ext>
            </a:extLst>
          </p:cNvPr>
          <p:cNvSpPr txBox="1"/>
          <p:nvPr/>
        </p:nvSpPr>
        <p:spPr>
          <a:xfrm>
            <a:off x="6306701" y="6581001"/>
            <a:ext cx="59159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" pitchFamily="2" charset="0"/>
                <a:hlinkClick r:id="rId4"/>
              </a:rPr>
              <a:t>https://www.newhavenbiz.com/article/yale-president-opens-imaging-center-with-brain-power</a:t>
            </a:r>
            <a:endParaRPr 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476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Results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B1083-664A-C64A-9B6F-A8CA05C2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4295"/>
          </a:xfrm>
        </p:spPr>
        <p:txBody>
          <a:bodyPr>
            <a:normAutofit/>
          </a:bodyPr>
          <a:lstStyle/>
          <a:p>
            <a:r>
              <a:rPr lang="en-US" dirty="0"/>
              <a:t>Ablation study:</a:t>
            </a:r>
          </a:p>
          <a:p>
            <a:pPr lvl="1"/>
            <a:r>
              <a:rPr lang="en-US" dirty="0"/>
              <a:t>To quantify the contributions of the various elements of the encoder-decoder model, the authors perform an ablation study</a:t>
            </a:r>
          </a:p>
          <a:p>
            <a:pPr lvl="1"/>
            <a:r>
              <a:rPr lang="en-US" b="1" dirty="0"/>
              <a:t>Low density</a:t>
            </a:r>
            <a:r>
              <a:rPr lang="en-US" dirty="0"/>
              <a:t>, models were trained on a simulated lower density </a:t>
            </a:r>
            <a:r>
              <a:rPr lang="en-US" dirty="0" err="1"/>
              <a:t>ECoG</a:t>
            </a:r>
            <a:r>
              <a:rPr lang="en-US" dirty="0"/>
              <a:t> grid</a:t>
            </a:r>
          </a:p>
          <a:p>
            <a:pPr lvl="1"/>
            <a:r>
              <a:rPr lang="en-US" b="1" dirty="0"/>
              <a:t>No MFCC’s</a:t>
            </a:r>
            <a:r>
              <a:rPr lang="en-US" dirty="0"/>
              <a:t>, models were trained without requiring the encoder RNN to predict MFCC’s</a:t>
            </a:r>
          </a:p>
          <a:p>
            <a:pPr lvl="1"/>
            <a:r>
              <a:rPr lang="en-US" b="1" dirty="0"/>
              <a:t>No conv.</a:t>
            </a:r>
            <a:r>
              <a:rPr lang="en-US" dirty="0"/>
              <a:t>, the models’ temporal convolution layer was replaced with a fully connected layer</a:t>
            </a:r>
          </a:p>
          <a:p>
            <a:pPr lvl="1"/>
            <a:r>
              <a:rPr lang="en-US" b="1" dirty="0"/>
              <a:t>Phoneme-based HMM</a:t>
            </a:r>
            <a:r>
              <a:rPr lang="en-US" dirty="0"/>
              <a:t>, instead of decoding word-by-word, the model was used as a sentence classifier based on </a:t>
            </a:r>
            <a:r>
              <a:rPr lang="en-US" dirty="0" err="1"/>
              <a:t>ECoG</a:t>
            </a:r>
            <a:r>
              <a:rPr lang="en-US" dirty="0"/>
              <a:t>-to-phoneme Viterbi decoding</a:t>
            </a:r>
          </a:p>
          <a:p>
            <a:pPr lvl="1"/>
            <a:r>
              <a:rPr lang="en-US" b="1" dirty="0"/>
              <a:t>Length info. only</a:t>
            </a:r>
            <a:r>
              <a:rPr lang="en-US" dirty="0"/>
              <a:t>, the input </a:t>
            </a:r>
            <a:r>
              <a:rPr lang="en-US" dirty="0" err="1"/>
              <a:t>ECoG</a:t>
            </a:r>
            <a:r>
              <a:rPr lang="en-US" dirty="0"/>
              <a:t> recordings were replaced with Gaussian noise of the correct length (we expect this condition to perform near chance level)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349038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Results (4)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344809-0DE8-3B40-B007-D1BA7B643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4" y="1401125"/>
            <a:ext cx="5064231" cy="507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418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Results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B1083-664A-C64A-9B6F-A8CA05C2F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4295"/>
          </a:xfrm>
        </p:spPr>
        <p:txBody>
          <a:bodyPr>
            <a:normAutofit/>
          </a:bodyPr>
          <a:lstStyle/>
          <a:p>
            <a:r>
              <a:rPr lang="en-US" dirty="0"/>
              <a:t>Transfer learning:</a:t>
            </a:r>
          </a:p>
          <a:p>
            <a:pPr lvl="1"/>
            <a:r>
              <a:rPr lang="en-US" dirty="0"/>
              <a:t>Since participant a contained the fewest number of repeats among all participants, the authors explored transfer learning</a:t>
            </a:r>
          </a:p>
          <a:p>
            <a:pPr lvl="1"/>
            <a:r>
              <a:rPr lang="en-US" b="1" dirty="0"/>
              <a:t>participant TL</a:t>
            </a:r>
            <a:r>
              <a:rPr lang="en-US" dirty="0"/>
              <a:t>, cross-participant transfer learning where the model is first trained on the data of participant b (from whom much </a:t>
            </a:r>
            <a:r>
              <a:rPr lang="en-US" dirty="0" err="1"/>
              <a:t>ECoG</a:t>
            </a:r>
            <a:r>
              <a:rPr lang="en-US" dirty="0"/>
              <a:t> data was collected)</a:t>
            </a:r>
          </a:p>
          <a:p>
            <a:pPr lvl="1"/>
            <a:r>
              <a:rPr lang="en-US" b="1" dirty="0"/>
              <a:t>task TL</a:t>
            </a:r>
            <a:r>
              <a:rPr lang="en-US" dirty="0"/>
              <a:t>, training on sentences outside the 50 sentence test set, i.e. for which there were fewer than 3 repetitions</a:t>
            </a:r>
          </a:p>
          <a:p>
            <a:pPr lvl="1"/>
            <a:r>
              <a:rPr lang="en-US" b="1" dirty="0"/>
              <a:t>dual TL</a:t>
            </a:r>
            <a:r>
              <a:rPr lang="en-US" dirty="0"/>
              <a:t>, training using both forms of transfer learning described above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024774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BCDD-A73A-5640-AAB8-851B236E7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 et al. (2020), Results (5)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BC05B4-D231-714A-AA49-839973140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2106975"/>
            <a:ext cx="91313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4748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6C148-F894-8648-A295-1BF0EB5F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approach?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C255-7341-6948-98A4-5C1E1360F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only processing system we have that understands language is the human brain</a:t>
            </a:r>
          </a:p>
          <a:p>
            <a:pPr lvl="1"/>
            <a:r>
              <a:rPr lang="en-US" dirty="0"/>
              <a:t>By assumption that all cognitive processes are manifested in neural activity, language comprehension is as well</a:t>
            </a:r>
          </a:p>
          <a:p>
            <a:r>
              <a:rPr lang="en-US" dirty="0"/>
              <a:t>Serves as top-down approach</a:t>
            </a:r>
          </a:p>
          <a:p>
            <a:r>
              <a:rPr lang="en-US" dirty="0"/>
              <a:t>Any theory of language comprehension would rely on cognitive neuroscience for evaluation</a:t>
            </a:r>
          </a:p>
          <a:p>
            <a:pPr lvl="1"/>
            <a:r>
              <a:rPr lang="en-US" dirty="0"/>
              <a:t>E.g. Christos Papadimitriou’s “Assembly Calculus”</a:t>
            </a:r>
          </a:p>
        </p:txBody>
      </p:sp>
    </p:spTree>
    <p:extLst>
      <p:ext uri="{BB962C8B-B14F-4D97-AF65-F5344CB8AC3E}">
        <p14:creationId xmlns:p14="http://schemas.microsoft.com/office/powerpoint/2010/main" val="22669507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Discussion Questions</a:t>
            </a:r>
          </a:p>
        </p:txBody>
      </p:sp>
    </p:spTree>
    <p:extLst>
      <p:ext uri="{BB962C8B-B14F-4D97-AF65-F5344CB8AC3E}">
        <p14:creationId xmlns:p14="http://schemas.microsoft.com/office/powerpoint/2010/main" val="42500659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b="1" dirty="0"/>
              <a:t>Q. #1 </a:t>
            </a:r>
            <a:r>
              <a:rPr lang="en-US" dirty="0"/>
              <a:t>Do you feel that this work is an appropriate way to approach our goal of understanding how language is comprehended? Why or why not?</a:t>
            </a:r>
          </a:p>
        </p:txBody>
      </p:sp>
    </p:spTree>
    <p:extLst>
      <p:ext uri="{BB962C8B-B14F-4D97-AF65-F5344CB8AC3E}">
        <p14:creationId xmlns:p14="http://schemas.microsoft.com/office/powerpoint/2010/main" val="27391981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b="1" dirty="0"/>
              <a:t>Q. #2 </a:t>
            </a:r>
            <a:r>
              <a:rPr lang="en-US" dirty="0"/>
              <a:t>What ideas do you have for how cognitive neuroscience can be used to (1) evaluate, (2) improve, (3) or better understand models in NLP?</a:t>
            </a:r>
          </a:p>
        </p:txBody>
      </p:sp>
    </p:spTree>
    <p:extLst>
      <p:ext uri="{BB962C8B-B14F-4D97-AF65-F5344CB8AC3E}">
        <p14:creationId xmlns:p14="http://schemas.microsoft.com/office/powerpoint/2010/main" val="34018071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b="1" dirty="0"/>
              <a:t>Q. #3 </a:t>
            </a:r>
            <a:r>
              <a:rPr lang="en-US" dirty="0"/>
              <a:t>Thinking more broadly about the relationship between neuroscience and AI, what ideas do you have for how we can continue this “virtuous cycle”?</a:t>
            </a:r>
          </a:p>
        </p:txBody>
      </p:sp>
    </p:spTree>
    <p:extLst>
      <p:ext uri="{BB962C8B-B14F-4D97-AF65-F5344CB8AC3E}">
        <p14:creationId xmlns:p14="http://schemas.microsoft.com/office/powerpoint/2010/main" val="2555370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72D1C-6D91-C44D-9B15-25479D404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Brain Imaging Techniques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BE561-C2CD-7345-997B-B6AEED274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50960" cy="4351338"/>
          </a:xfrm>
        </p:spPr>
        <p:txBody>
          <a:bodyPr/>
          <a:lstStyle/>
          <a:p>
            <a:r>
              <a:rPr lang="en-US" dirty="0"/>
              <a:t>Invasive:</a:t>
            </a:r>
          </a:p>
          <a:p>
            <a:pPr lvl="1"/>
            <a:r>
              <a:rPr lang="en-US" b="1" dirty="0"/>
              <a:t>Electrocorticography</a:t>
            </a:r>
            <a:r>
              <a:rPr lang="en-US" dirty="0"/>
              <a:t> (</a:t>
            </a:r>
            <a:r>
              <a:rPr lang="en-US" dirty="0" err="1"/>
              <a:t>ECoG</a:t>
            </a:r>
            <a:r>
              <a:rPr lang="en-US" dirty="0"/>
              <a:t>), or intracranial EEG, refers to the technique of recording neural activity from electrodes placed on the exposed surface of the brain</a:t>
            </a:r>
          </a:p>
          <a:p>
            <a:pPr lvl="1"/>
            <a:r>
              <a:rPr lang="en-US" b="1" dirty="0"/>
              <a:t>Microelectrode arrays </a:t>
            </a:r>
            <a:r>
              <a:rPr lang="en-US" dirty="0"/>
              <a:t>are devices that are often implanted into the brain to record the spiking activity of neurons (up to several thousand simultaneously, to date)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C8C62D-5524-5645-B69C-07FC4977E0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52"/>
          <a:stretch/>
        </p:blipFill>
        <p:spPr>
          <a:xfrm>
            <a:off x="8389160" y="2543163"/>
            <a:ext cx="3588936" cy="23467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E4C99A-01CB-844F-B16A-E6795219DB5E}"/>
              </a:ext>
            </a:extLst>
          </p:cNvPr>
          <p:cNvSpPr txBox="1"/>
          <p:nvPr/>
        </p:nvSpPr>
        <p:spPr>
          <a:xfrm>
            <a:off x="7908435" y="6581001"/>
            <a:ext cx="4371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" pitchFamily="2" charset="0"/>
                <a:hlinkClick r:id="rId4"/>
              </a:rPr>
              <a:t>https://www.cityweekly.net/utah/brain-chip-may-help-the-blind-see</a:t>
            </a:r>
            <a:endParaRPr 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774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72D1C-6D91-C44D-9B15-25479D404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Brain Imaging Techniques (3)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F03123-BBDF-6347-8572-D4E80359C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138" y="1690688"/>
            <a:ext cx="7155724" cy="45628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CF043B-0859-0642-99A9-A7D4E341D235}"/>
              </a:ext>
            </a:extLst>
          </p:cNvPr>
          <p:cNvSpPr txBox="1"/>
          <p:nvPr/>
        </p:nvSpPr>
        <p:spPr>
          <a:xfrm>
            <a:off x="5621684" y="6581001"/>
            <a:ext cx="66071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" pitchFamily="2" charset="0"/>
                <a:hlinkClick r:id="rId4"/>
              </a:rPr>
              <a:t>https://www.researchgate.net/publication/322549090_Soft_Neural_Interfaces_for_Ultrathin_Electronics</a:t>
            </a:r>
            <a:endParaRPr 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44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What has work borrowing from cognitive neuroscience aimed to accomplish in NLP?</a:t>
            </a:r>
          </a:p>
        </p:txBody>
      </p:sp>
    </p:spTree>
    <p:extLst>
      <p:ext uri="{BB962C8B-B14F-4D97-AF65-F5344CB8AC3E}">
        <p14:creationId xmlns:p14="http://schemas.microsoft.com/office/powerpoint/2010/main" val="2640589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1) Evaluation</a:t>
            </a:r>
          </a:p>
        </p:txBody>
      </p:sp>
    </p:spTree>
    <p:extLst>
      <p:ext uri="{BB962C8B-B14F-4D97-AF65-F5344CB8AC3E}">
        <p14:creationId xmlns:p14="http://schemas.microsoft.com/office/powerpoint/2010/main" val="1616797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7EC48-B848-444D-9D7B-F043887F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2) Improving performance</a:t>
            </a:r>
          </a:p>
        </p:txBody>
      </p:sp>
    </p:spTree>
    <p:extLst>
      <p:ext uri="{BB962C8B-B14F-4D97-AF65-F5344CB8AC3E}">
        <p14:creationId xmlns:p14="http://schemas.microsoft.com/office/powerpoint/2010/main" val="2734199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4722</TotalTime>
  <Words>2921</Words>
  <Application>Microsoft Macintosh PowerPoint</Application>
  <PresentationFormat>Widescreen</PresentationFormat>
  <Paragraphs>210</Paragraphs>
  <Slides>48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Times</vt:lpstr>
      <vt:lpstr>Times New Roman</vt:lpstr>
      <vt:lpstr>Office Theme</vt:lpstr>
      <vt:lpstr>Cognitive Neuroscience and NLP</vt:lpstr>
      <vt:lpstr>What exactly is cognitive neuroscience?</vt:lpstr>
      <vt:lpstr>Cognitive Neuroscience</vt:lpstr>
      <vt:lpstr>Common Brain Imaging Techniques</vt:lpstr>
      <vt:lpstr>Common Brain Imaging Techniques (2)</vt:lpstr>
      <vt:lpstr>Common Brain Imaging Techniques (3)</vt:lpstr>
      <vt:lpstr>What has work borrowing from cognitive neuroscience aimed to accomplish in NLP?</vt:lpstr>
      <vt:lpstr>1) Evaluation</vt:lpstr>
      <vt:lpstr>2) Improving performance</vt:lpstr>
      <vt:lpstr>3) Interpretability</vt:lpstr>
      <vt:lpstr>Brain Image Encoding and Decoding</vt:lpstr>
      <vt:lpstr>Paper #1: “Predicting Human Brain Activity Associated with the Meanings of Nouns”</vt:lpstr>
      <vt:lpstr>Mitchell et al. (2008), Overview</vt:lpstr>
      <vt:lpstr>Mitchell et al. (2008), 60 Minutes</vt:lpstr>
      <vt:lpstr>Mitchell et al. (2008), Method</vt:lpstr>
      <vt:lpstr>Mitchell et al. (2008), Method (2)</vt:lpstr>
      <vt:lpstr>Mitchell et al. (2008), Method (3)</vt:lpstr>
      <vt:lpstr>Mitchell et al. (2008), Method (4)</vt:lpstr>
      <vt:lpstr>Mitchell et al. (2008), Results</vt:lpstr>
      <vt:lpstr>Mitchell et al. (2008), Results (2)</vt:lpstr>
      <vt:lpstr>Paper #2: “The neural architecture of language: Integrative reverse-engineering converges on a model for predictive processing”</vt:lpstr>
      <vt:lpstr>Schrimpf et al. (2020), Overview</vt:lpstr>
      <vt:lpstr>Schrimpf et al. (2020), Method</vt:lpstr>
      <vt:lpstr>Schrimpf et al. (2020), Method (2)</vt:lpstr>
      <vt:lpstr>Schrimpf et al. (2020), Method (3)</vt:lpstr>
      <vt:lpstr>Schrimpf et al. (2020), Method (4)</vt:lpstr>
      <vt:lpstr>Schrimpf et al. (2020), Method (5)</vt:lpstr>
      <vt:lpstr>Schrimpf et al. (2020), Method (6)</vt:lpstr>
      <vt:lpstr>Schrimpf et al. (2020), Results</vt:lpstr>
      <vt:lpstr>Schrimpf et al. (2020), Results (2)</vt:lpstr>
      <vt:lpstr>Schrimpf et al. (2020), Results (3)</vt:lpstr>
      <vt:lpstr>Paper #3: “Machine translation of cortical activity to text with an encoder–decoder framework”</vt:lpstr>
      <vt:lpstr>Makin et al. (2020), Overview</vt:lpstr>
      <vt:lpstr>Makin et al. (2020), Method</vt:lpstr>
      <vt:lpstr>Makin et al. (2020), Method (2)</vt:lpstr>
      <vt:lpstr>Makin et al. (2020), Method (3)</vt:lpstr>
      <vt:lpstr>Makin et al. (2020), Method (4)</vt:lpstr>
      <vt:lpstr>Makin et al. (2020), Results</vt:lpstr>
      <vt:lpstr>Makin et al. (2020), Results (2)</vt:lpstr>
      <vt:lpstr>Makin et al. (2020), Results (3)</vt:lpstr>
      <vt:lpstr>Makin et al. (2020), Results (4)</vt:lpstr>
      <vt:lpstr>Makin et al. (2020), Results (3)</vt:lpstr>
      <vt:lpstr>Makin et al. (2020), Results (5)</vt:lpstr>
      <vt:lpstr>Why this approach?</vt:lpstr>
      <vt:lpstr>Discussion Questions</vt:lpstr>
      <vt:lpstr>Q. #1 Do you feel that this work is an appropriate way to approach our goal of understanding how language is comprehended? Why or why not?</vt:lpstr>
      <vt:lpstr>Q. #2 What ideas do you have for how cognitive neuroscience can be used to (1) evaluate, (2) improve, (3) or better understand models in NLP?</vt:lpstr>
      <vt:lpstr>Q. #3 Thinking more broadly about the relationship between neuroscience and AI, what ideas do you have for how we can continue this “virtuous cycle”?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Cognitive Neuroscience and NLP</dc:title>
  <dc:creator>Fereidooni, Sam</dc:creator>
  <cp:lastModifiedBy>Fereidooni, Sam</cp:lastModifiedBy>
  <cp:revision>59</cp:revision>
  <dcterms:created xsi:type="dcterms:W3CDTF">2020-10-22T22:45:28Z</dcterms:created>
  <dcterms:modified xsi:type="dcterms:W3CDTF">2020-10-26T05:27:47Z</dcterms:modified>
</cp:coreProperties>
</file>

<file path=docProps/thumbnail.jpeg>
</file>